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7" r:id="rId2"/>
    <p:sldId id="258" r:id="rId3"/>
    <p:sldId id="259" r:id="rId4"/>
    <p:sldId id="275" r:id="rId5"/>
    <p:sldId id="276" r:id="rId6"/>
    <p:sldId id="277" r:id="rId7"/>
    <p:sldId id="278" r:id="rId8"/>
    <p:sldId id="273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9" r:id="rId22"/>
    <p:sldId id="280" r:id="rId23"/>
    <p:sldId id="281" r:id="rId24"/>
    <p:sldId id="282" r:id="rId25"/>
    <p:sldId id="283" r:id="rId26"/>
    <p:sldId id="27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7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13 May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13 May 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>
          <a:xfrm>
            <a:off x="2783117" y="731418"/>
            <a:ext cx="6360883" cy="1057267"/>
          </a:xfrm>
        </p:spPr>
        <p:txBody>
          <a:bodyPr rIns="81279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ea typeface="+mj-ea"/>
                <a:cs typeface="+mj-cs"/>
              </a:rPr>
              <a:t>Essential Dermatology for GPs</a:t>
            </a:r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1619250" y="0"/>
            <a:ext cx="5976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FFFF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schemeClr val="tx1"/>
                </a:solidFill>
              </a:rPr>
              <a:t>Dr</a:t>
            </a:r>
            <a:r>
              <a:rPr lang="en-US" sz="1400" b="1" dirty="0">
                <a:solidFill>
                  <a:schemeClr val="tx1"/>
                </a:solidFill>
              </a:rPr>
              <a:t> Anita Amin-Dermatology Consultant.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385"/>
            <a:ext cx="2895600" cy="12573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00118" y="4520897"/>
            <a:ext cx="6400800" cy="2340803"/>
          </a:xfrm>
          <a:prstGeom prst="rect">
            <a:avLst/>
          </a:prstGeom>
        </p:spPr>
        <p:txBody>
          <a:bodyPr vert="horz" lIns="91440" tIns="45720" rIns="81279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8" indent="0">
              <a:buFont typeface="Arial" pitchFamily="34" charset="0"/>
              <a:buNone/>
            </a:pPr>
            <a:r>
              <a:rPr lang="en-US" dirty="0" err="1" smtClean="0">
                <a:latin typeface="Arial" charset="0"/>
              </a:rPr>
              <a:t>Dr</a:t>
            </a:r>
            <a:r>
              <a:rPr lang="en-US" dirty="0" smtClean="0">
                <a:latin typeface="Arial" charset="0"/>
              </a:rPr>
              <a:t> Anita Amin MA MRCP MRCGP FRNZGP</a:t>
            </a:r>
          </a:p>
          <a:p>
            <a:pPr marL="39688" indent="0">
              <a:buFont typeface="Arial" pitchFamily="34" charset="0"/>
              <a:buNone/>
            </a:pPr>
            <a:r>
              <a:rPr lang="en-US" dirty="0" smtClean="0">
                <a:latin typeface="Arial" charset="0"/>
              </a:rPr>
              <a:t>Consultant Dermatologist</a:t>
            </a:r>
          </a:p>
          <a:p>
            <a:pPr marL="39688" indent="0">
              <a:buFont typeface="Arial" pitchFamily="34" charset="0"/>
              <a:buNone/>
            </a:pPr>
            <a:r>
              <a:rPr lang="en-US" dirty="0" smtClean="0">
                <a:latin typeface="Arial" charset="0"/>
              </a:rPr>
              <a:t>Brighton and Sussex University Hospitals</a:t>
            </a:r>
          </a:p>
        </p:txBody>
      </p:sp>
      <p:sp>
        <p:nvSpPr>
          <p:cNvPr id="7" name="Rectangle 1"/>
          <p:cNvSpPr txBox="1">
            <a:spLocks noChangeArrowheads="1"/>
          </p:cNvSpPr>
          <p:nvPr/>
        </p:nvSpPr>
        <p:spPr>
          <a:xfrm>
            <a:off x="500118" y="2177039"/>
            <a:ext cx="7995760" cy="1898480"/>
          </a:xfrm>
          <a:prstGeom prst="rect">
            <a:avLst/>
          </a:prstGeom>
        </p:spPr>
        <p:txBody>
          <a:bodyPr vert="horz" lIns="91440" tIns="45720" rIns="81279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3600" dirty="0" smtClean="0"/>
              <a:t>How to Walk Safely </a:t>
            </a:r>
            <a:r>
              <a:rPr lang="en-US" sz="3600" dirty="0"/>
              <a:t>T</a:t>
            </a:r>
            <a:r>
              <a:rPr lang="en-US" sz="3600" dirty="0" smtClean="0"/>
              <a:t>hrough a Shared </a:t>
            </a:r>
            <a:r>
              <a:rPr lang="en-US" sz="3600" dirty="0"/>
              <a:t>C</a:t>
            </a:r>
            <a:r>
              <a:rPr lang="en-US" sz="3600" dirty="0" smtClean="0"/>
              <a:t>are </a:t>
            </a:r>
            <a:r>
              <a:rPr lang="en-US" sz="3600" dirty="0"/>
              <a:t>G</a:t>
            </a:r>
            <a:r>
              <a:rPr lang="en-US" sz="3600" dirty="0" smtClean="0"/>
              <a:t>uideline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5403662"/>
      </p:ext>
    </p:extLst>
  </p:cSld>
  <p:clrMapOvr>
    <a:masterClrMapping/>
  </p:clrMapOvr>
  <p:transition xmlns:p14="http://schemas.microsoft.com/office/powerpoint/2010/main"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Methotrexate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Derivative of folic acid</a:t>
            </a:r>
          </a:p>
          <a:p>
            <a:pPr lvl="1"/>
            <a:r>
              <a:rPr lang="en-US" dirty="0" err="1" smtClean="0"/>
              <a:t>Prodrug</a:t>
            </a:r>
            <a:endParaRPr lang="en-US" dirty="0" smtClean="0"/>
          </a:p>
          <a:p>
            <a:pPr lvl="1"/>
            <a:r>
              <a:rPr lang="en-US" dirty="0" smtClean="0"/>
              <a:t>Accumulates in cells</a:t>
            </a:r>
          </a:p>
          <a:p>
            <a:pPr lvl="1"/>
            <a:r>
              <a:rPr lang="en-US" dirty="0" err="1" smtClean="0"/>
              <a:t>Folate</a:t>
            </a:r>
            <a:r>
              <a:rPr lang="en-US" dirty="0" smtClean="0"/>
              <a:t> antagonist</a:t>
            </a:r>
          </a:p>
          <a:p>
            <a:endParaRPr lang="en-US" dirty="0" smtClean="0"/>
          </a:p>
          <a:p>
            <a:r>
              <a:rPr lang="en-US" dirty="0" smtClean="0"/>
              <a:t>Main uses	</a:t>
            </a:r>
          </a:p>
          <a:p>
            <a:pPr lvl="1"/>
            <a:r>
              <a:rPr lang="en-US" sz="2400" dirty="0" smtClean="0"/>
              <a:t>Eczema </a:t>
            </a:r>
          </a:p>
          <a:p>
            <a:pPr lvl="1"/>
            <a:r>
              <a:rPr lang="en-US" sz="2400" dirty="0" smtClean="0"/>
              <a:t>Psoriasis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98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points: liver fibrosis and low GFR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Liver fibrosis</a:t>
            </a:r>
          </a:p>
          <a:p>
            <a:pPr lvl="1"/>
            <a:r>
              <a:rPr lang="en-US" sz="2400" dirty="0" smtClean="0"/>
              <a:t>Obesity</a:t>
            </a:r>
          </a:p>
          <a:p>
            <a:pPr lvl="1"/>
            <a:r>
              <a:rPr lang="en-US" sz="2400" dirty="0" smtClean="0"/>
              <a:t>Diabetes</a:t>
            </a:r>
          </a:p>
          <a:p>
            <a:pPr lvl="1"/>
            <a:r>
              <a:rPr lang="en-US" sz="2400" dirty="0" smtClean="0"/>
              <a:t>High alcohol intake</a:t>
            </a:r>
          </a:p>
          <a:p>
            <a:pPr lvl="1"/>
            <a:r>
              <a:rPr lang="en-US" sz="2400" dirty="0" err="1" smtClean="0"/>
              <a:t>Heb</a:t>
            </a:r>
            <a:r>
              <a:rPr lang="en-US" sz="2400" dirty="0" smtClean="0"/>
              <a:t> B+C infections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GFR&lt;50	MTX is </a:t>
            </a:r>
            <a:r>
              <a:rPr lang="en-US" sz="2800" dirty="0" err="1" smtClean="0"/>
              <a:t>renally</a:t>
            </a:r>
            <a:r>
              <a:rPr lang="en-US" sz="2800" dirty="0" smtClean="0"/>
              <a:t> excreted</a:t>
            </a:r>
          </a:p>
          <a:p>
            <a:pPr lvl="1"/>
            <a:r>
              <a:rPr lang="en-US" dirty="0" smtClean="0"/>
              <a:t>Episodes of dehydration</a:t>
            </a:r>
          </a:p>
          <a:p>
            <a:pPr lvl="1"/>
            <a:r>
              <a:rPr lang="en-US" dirty="0" smtClean="0"/>
              <a:t>When using NSAIDS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07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Nephrotoxicity &gt; </a:t>
            </a:r>
            <a:r>
              <a:rPr lang="en-US" dirty="0" err="1" smtClean="0"/>
              <a:t>myelosuppression</a:t>
            </a:r>
            <a:r>
              <a:rPr lang="en-US" dirty="0" smtClean="0"/>
              <a:t> (22/26 fatalities)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NSAIDS-avoid</a:t>
            </a:r>
          </a:p>
          <a:p>
            <a:pPr lvl="1"/>
            <a:r>
              <a:rPr lang="en-US" dirty="0" err="1" smtClean="0"/>
              <a:t>Cephalosporins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Hepatoxicity</a:t>
            </a:r>
            <a:endParaRPr lang="en-US" dirty="0" smtClean="0"/>
          </a:p>
          <a:p>
            <a:pPr lvl="1"/>
            <a:r>
              <a:rPr lang="en-US" dirty="0" err="1" smtClean="0"/>
              <a:t>Penicillins</a:t>
            </a:r>
            <a:r>
              <a:rPr lang="en-US" dirty="0" smtClean="0"/>
              <a:t>, amoxicillin, </a:t>
            </a:r>
            <a:r>
              <a:rPr lang="en-US" dirty="0" err="1" smtClean="0"/>
              <a:t>flucloxacillin</a:t>
            </a:r>
            <a:r>
              <a:rPr lang="en-US" dirty="0" smtClean="0"/>
              <a:t>-monitor </a:t>
            </a:r>
          </a:p>
          <a:p>
            <a:pPr lvl="1"/>
            <a:r>
              <a:rPr lang="en-US" dirty="0" smtClean="0"/>
              <a:t>Statins-monitor or halve dose of statin</a:t>
            </a:r>
          </a:p>
          <a:p>
            <a:pPr lvl="1"/>
            <a:r>
              <a:rPr lang="en-US" dirty="0" smtClean="0"/>
              <a:t>Valproate/carbamazepine</a:t>
            </a:r>
          </a:p>
          <a:p>
            <a:pPr lvl="1"/>
            <a:r>
              <a:rPr lang="en-US" dirty="0" err="1" smtClean="0"/>
              <a:t>Tetracyclines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Folate</a:t>
            </a:r>
            <a:r>
              <a:rPr lang="en-US" dirty="0" smtClean="0"/>
              <a:t> antagonists increase MTX toxicity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Trimethoprim-avoid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92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Ciclosporin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Soil fungus </a:t>
            </a:r>
            <a:r>
              <a:rPr lang="en-US" dirty="0" err="1" smtClean="0"/>
              <a:t>Tolypocladium</a:t>
            </a:r>
            <a:endParaRPr lang="en-US" dirty="0" smtClean="0"/>
          </a:p>
          <a:p>
            <a:r>
              <a:rPr lang="en-US" dirty="0" smtClean="0"/>
              <a:t>Inadvertently found to treat psoriasis in 1979</a:t>
            </a:r>
          </a:p>
          <a:p>
            <a:r>
              <a:rPr lang="en-US" dirty="0" smtClean="0"/>
              <a:t>Works on T cells</a:t>
            </a:r>
          </a:p>
          <a:p>
            <a:r>
              <a:rPr lang="en-US" dirty="0" smtClean="0"/>
              <a:t>Works very quickly and is highly effective for eczema and psoriasis</a:t>
            </a:r>
          </a:p>
          <a:p>
            <a:r>
              <a:rPr lang="en-US" dirty="0" err="1" smtClean="0"/>
              <a:t>Metabolised</a:t>
            </a:r>
            <a:r>
              <a:rPr lang="en-US" dirty="0" smtClean="0"/>
              <a:t> by the Cytochrome P450 pathway </a:t>
            </a:r>
            <a:r>
              <a:rPr lang="mr-IN" dirty="0" smtClean="0"/>
              <a:t>–</a:t>
            </a:r>
            <a:r>
              <a:rPr lang="en-US" dirty="0" smtClean="0"/>
              <a:t>many potential dug interactions</a:t>
            </a:r>
          </a:p>
          <a:p>
            <a:r>
              <a:rPr lang="en-US" dirty="0" smtClean="0"/>
              <a:t>Use the same brand due to differing bioavailability</a:t>
            </a:r>
          </a:p>
          <a:p>
            <a:r>
              <a:rPr lang="en-US" dirty="0" smtClean="0"/>
              <a:t>Actively search for drug interactions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12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Drugs that increase nephrotoxicity risks</a:t>
            </a:r>
          </a:p>
          <a:p>
            <a:r>
              <a:rPr lang="en-US" dirty="0" smtClean="0"/>
              <a:t>NSAIDS</a:t>
            </a:r>
          </a:p>
          <a:p>
            <a:r>
              <a:rPr lang="en-US" dirty="0" err="1" smtClean="0"/>
              <a:t>Aciclovir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Ciclosporin</a:t>
            </a:r>
            <a:r>
              <a:rPr lang="en-US" dirty="0" smtClean="0"/>
              <a:t> inhibits the metabolism of statins- increasing the risk of myopathy (except pravastatin- monitor and halve dose)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2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CYP450 inhibitors (</a:t>
            </a:r>
            <a:r>
              <a:rPr lang="en-US" dirty="0" err="1" smtClean="0"/>
              <a:t>inc</a:t>
            </a:r>
            <a:r>
              <a:rPr lang="en-US" dirty="0" smtClean="0"/>
              <a:t> </a:t>
            </a:r>
            <a:r>
              <a:rPr lang="en-US" dirty="0" err="1" smtClean="0"/>
              <a:t>ciclosporin</a:t>
            </a:r>
            <a:r>
              <a:rPr lang="en-US" dirty="0" smtClean="0"/>
              <a:t> levels)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Macrolides</a:t>
            </a:r>
          </a:p>
          <a:p>
            <a:r>
              <a:rPr lang="en-US" dirty="0" smtClean="0"/>
              <a:t>Ciprofloxacin</a:t>
            </a:r>
          </a:p>
          <a:p>
            <a:r>
              <a:rPr lang="en-US" dirty="0" smtClean="0"/>
              <a:t>Fluoxetine</a:t>
            </a:r>
          </a:p>
          <a:p>
            <a:r>
              <a:rPr lang="en-US" dirty="0" smtClean="0"/>
              <a:t>Ketoconazole, </a:t>
            </a:r>
            <a:r>
              <a:rPr lang="en-US" dirty="0" err="1" smtClean="0"/>
              <a:t>itraconazole</a:t>
            </a:r>
            <a:r>
              <a:rPr lang="en-US" dirty="0" smtClean="0"/>
              <a:t>, fluconazole</a:t>
            </a:r>
          </a:p>
          <a:p>
            <a:r>
              <a:rPr lang="en-US" dirty="0" smtClean="0"/>
              <a:t>Omeprazole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229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 and when to 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Neurological </a:t>
            </a:r>
          </a:p>
          <a:p>
            <a:pPr lvl="1"/>
            <a:r>
              <a:rPr lang="en-US" sz="2400" dirty="0" err="1" smtClean="0"/>
              <a:t>Parasthesia</a:t>
            </a:r>
            <a:endParaRPr lang="en-US" sz="2400" dirty="0" smtClean="0"/>
          </a:p>
          <a:p>
            <a:pPr lvl="1"/>
            <a:r>
              <a:rPr lang="en-US" sz="2400" dirty="0" smtClean="0"/>
              <a:t>Lowered seizure threshold</a:t>
            </a:r>
          </a:p>
          <a:p>
            <a:endParaRPr lang="en-US" dirty="0"/>
          </a:p>
          <a:p>
            <a:r>
              <a:rPr lang="en-US" sz="2800" dirty="0" smtClean="0"/>
              <a:t>Hepatotoxicity</a:t>
            </a:r>
          </a:p>
          <a:p>
            <a:pPr lvl="1"/>
            <a:r>
              <a:rPr lang="en-US" sz="2400" dirty="0" smtClean="0"/>
              <a:t>Any liver disorder should prompt withdrawal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5916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Mycophenolate</a:t>
            </a:r>
            <a:r>
              <a:rPr lang="en-US" dirty="0" smtClean="0"/>
              <a:t> </a:t>
            </a:r>
            <a:r>
              <a:rPr lang="en-US" dirty="0" err="1" smtClean="0"/>
              <a:t>Mofetil</a:t>
            </a:r>
            <a:r>
              <a:rPr lang="en-US" dirty="0" smtClean="0"/>
              <a:t> (MMF)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 by suppressing lymphocytes</a:t>
            </a:r>
          </a:p>
          <a:p>
            <a:endParaRPr lang="en-US" dirty="0"/>
          </a:p>
          <a:p>
            <a:r>
              <a:rPr lang="en-US" dirty="0" smtClean="0"/>
              <a:t>Relative lack of toxicity</a:t>
            </a:r>
          </a:p>
          <a:p>
            <a:endParaRPr lang="en-US" dirty="0"/>
          </a:p>
          <a:p>
            <a:r>
              <a:rPr lang="en-US" dirty="0" smtClean="0"/>
              <a:t>But it is unlicensed due to lack of large RCTs</a:t>
            </a:r>
          </a:p>
          <a:p>
            <a:endParaRPr lang="en-US" dirty="0"/>
          </a:p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Eczema</a:t>
            </a:r>
          </a:p>
          <a:p>
            <a:pPr lvl="1"/>
            <a:r>
              <a:rPr lang="en-US" dirty="0" smtClean="0"/>
              <a:t>Psoriasis</a:t>
            </a:r>
          </a:p>
          <a:p>
            <a:pPr lvl="1"/>
            <a:r>
              <a:rPr lang="en-US" dirty="0" smtClean="0"/>
              <a:t>Many rarer conditions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0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Cocp</a:t>
            </a:r>
            <a:r>
              <a:rPr lang="en-US" dirty="0" smtClean="0"/>
              <a:t> efficacy may be reduced</a:t>
            </a:r>
          </a:p>
          <a:p>
            <a:endParaRPr lang="en-US" dirty="0"/>
          </a:p>
          <a:p>
            <a:r>
              <a:rPr lang="en-US" dirty="0" smtClean="0"/>
              <a:t>Drugs that reduce MMF </a:t>
            </a:r>
            <a:r>
              <a:rPr lang="en-US" dirty="0" err="1" smtClean="0"/>
              <a:t>efficicay</a:t>
            </a:r>
            <a:endParaRPr lang="en-US" dirty="0" smtClean="0"/>
          </a:p>
          <a:p>
            <a:pPr lvl="1"/>
            <a:r>
              <a:rPr lang="en-US" dirty="0" smtClean="0"/>
              <a:t>Ciprofloxacin</a:t>
            </a:r>
          </a:p>
          <a:p>
            <a:pPr lvl="1"/>
            <a:r>
              <a:rPr lang="en-US" dirty="0" smtClean="0"/>
              <a:t>Broad spectrum antibiotics</a:t>
            </a:r>
          </a:p>
          <a:p>
            <a:endParaRPr lang="en-US" dirty="0"/>
          </a:p>
          <a:p>
            <a:r>
              <a:rPr lang="en-US" dirty="0" smtClean="0"/>
              <a:t>Drugs that increase MMF concentration</a:t>
            </a:r>
          </a:p>
          <a:p>
            <a:pPr lvl="1"/>
            <a:r>
              <a:rPr lang="en-US" dirty="0" err="1" smtClean="0"/>
              <a:t>Aciclovir</a:t>
            </a:r>
            <a:r>
              <a:rPr lang="en-US" dirty="0" smtClean="0"/>
              <a:t> (not complete CI) </a:t>
            </a:r>
          </a:p>
          <a:p>
            <a:pPr lvl="1"/>
            <a:r>
              <a:rPr lang="en-US" dirty="0" smtClean="0"/>
              <a:t>Close monitoring of bloods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72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Azathioprine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Prodrug</a:t>
            </a:r>
            <a:endParaRPr lang="en-US" dirty="0" smtClean="0"/>
          </a:p>
          <a:p>
            <a:r>
              <a:rPr lang="en-US" dirty="0" smtClean="0"/>
              <a:t>Relies on enzymes to turn it into active metabolites</a:t>
            </a:r>
          </a:p>
          <a:p>
            <a:r>
              <a:rPr lang="en-US" dirty="0" smtClean="0"/>
              <a:t>Relies on enzymes to </a:t>
            </a:r>
            <a:r>
              <a:rPr lang="en-US" dirty="0" err="1" smtClean="0"/>
              <a:t>metabolise</a:t>
            </a:r>
            <a:r>
              <a:rPr lang="en-US" dirty="0" smtClean="0"/>
              <a:t> it (sometimes lacking in individuals)</a:t>
            </a:r>
          </a:p>
          <a:p>
            <a:endParaRPr lang="en-US" dirty="0"/>
          </a:p>
          <a:p>
            <a:r>
              <a:rPr lang="en-US" dirty="0" smtClean="0"/>
              <a:t>Side effects</a:t>
            </a:r>
          </a:p>
          <a:p>
            <a:r>
              <a:rPr lang="en-US" dirty="0" smtClean="0"/>
              <a:t>Bone marrow suppression</a:t>
            </a:r>
          </a:p>
          <a:p>
            <a:r>
              <a:rPr lang="en-US" dirty="0" err="1" smtClean="0"/>
              <a:t>Hepatititis</a:t>
            </a:r>
            <a:endParaRPr lang="en-US" dirty="0" smtClean="0"/>
          </a:p>
          <a:p>
            <a:r>
              <a:rPr lang="en-US" dirty="0" smtClean="0"/>
              <a:t>Pancreatitis in patients with underlying IBD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913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Cases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General points covering all immunosuppressant agents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Specific points covering: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800" dirty="0" smtClean="0"/>
              <a:t>Methotrexate (MTX)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800" dirty="0" err="1" smtClean="0"/>
              <a:t>Ciclosporin</a:t>
            </a:r>
            <a:endParaRPr lang="en-US" sz="2800" dirty="0" smtClean="0"/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800" dirty="0" err="1" smtClean="0"/>
              <a:t>Mycophenolate</a:t>
            </a:r>
            <a:r>
              <a:rPr lang="en-US" sz="2800" dirty="0" smtClean="0"/>
              <a:t> </a:t>
            </a:r>
            <a:r>
              <a:rPr lang="en-US" sz="2800" dirty="0" err="1" smtClean="0"/>
              <a:t>Mofetil</a:t>
            </a:r>
            <a:r>
              <a:rPr lang="en-US" sz="2800" dirty="0" smtClean="0"/>
              <a:t> (MMF)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800" dirty="0" smtClean="0"/>
              <a:t>Azathioprine (AZT)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0384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ACE inhibitors +renal impairment</a:t>
            </a:r>
          </a:p>
          <a:p>
            <a:pPr lvl="1"/>
            <a:r>
              <a:rPr lang="en-US" dirty="0" smtClean="0"/>
              <a:t>&gt; </a:t>
            </a:r>
            <a:r>
              <a:rPr lang="en-US" dirty="0" err="1" smtClean="0"/>
              <a:t>myelosuppression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Allopurinol</a:t>
            </a:r>
          </a:p>
          <a:p>
            <a:pPr lvl="1"/>
            <a:r>
              <a:rPr lang="en-US" dirty="0" smtClean="0"/>
              <a:t>Potential life threatening </a:t>
            </a:r>
            <a:r>
              <a:rPr lang="en-US" dirty="0" err="1" smtClean="0"/>
              <a:t>myelosuppression</a:t>
            </a:r>
            <a:r>
              <a:rPr lang="en-US" dirty="0" smtClean="0"/>
              <a:t> (inhibits deactivating enzyme)</a:t>
            </a:r>
          </a:p>
          <a:p>
            <a:endParaRPr lang="en-US" dirty="0"/>
          </a:p>
          <a:p>
            <a:r>
              <a:rPr lang="en-US" dirty="0" smtClean="0"/>
              <a:t>Trimethoprim</a:t>
            </a:r>
          </a:p>
          <a:p>
            <a:pPr lvl="1"/>
            <a:r>
              <a:rPr lang="en-US" dirty="0" smtClean="0"/>
              <a:t>Increased risk of </a:t>
            </a:r>
            <a:r>
              <a:rPr lang="en-US" dirty="0" err="1" smtClean="0"/>
              <a:t>myelosuppression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Warfarin</a:t>
            </a:r>
          </a:p>
          <a:p>
            <a:pPr lvl="1"/>
            <a:r>
              <a:rPr lang="en-US" dirty="0" smtClean="0"/>
              <a:t>May need to increase warfarin dose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97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Shared care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They are a compromise between multiple people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The drug may not be on your records until the shared care guideline is sent to you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No drug recording is possible before this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/>
              <a:t>Record the drug even if you are not prescribing it</a:t>
            </a:r>
          </a:p>
          <a:p>
            <a:pPr marL="0" indent="0">
              <a:buClr>
                <a:srgbClr val="FF6600"/>
              </a:buClr>
              <a:buNone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661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 rotWithShape="1">
          <a:blip r:embed="rId2"/>
          <a:srcRect l="15782" t="39718" r="10112" b="27146"/>
          <a:stretch/>
        </p:blipFill>
        <p:spPr>
          <a:xfrm>
            <a:off x="0" y="314447"/>
            <a:ext cx="6098613" cy="487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27844" y="956474"/>
            <a:ext cx="23673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Widespread rash all over</a:t>
            </a:r>
          </a:p>
          <a:p>
            <a:pPr marL="342900" indent="-342900">
              <a:buFont typeface="Wingdings" charset="2"/>
              <a:buChar char="§"/>
            </a:pPr>
            <a:endParaRPr lang="en-US" sz="2400" dirty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What is the diagnosis?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6777" y="5191247"/>
            <a:ext cx="8638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28 year old man</a:t>
            </a:r>
          </a:p>
          <a:p>
            <a:r>
              <a:rPr lang="en-US" sz="2400" dirty="0"/>
              <a:t>PMH poorly controlled eczema requiring repeated prednisolone</a:t>
            </a:r>
          </a:p>
          <a:p>
            <a:r>
              <a:rPr lang="en-US" sz="2400" dirty="0"/>
              <a:t>Recently started on azathioprine as a steroid sparing agent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7844" y="458210"/>
            <a:ext cx="2100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6600"/>
                </a:solidFill>
              </a:rPr>
              <a:t>Case 1</a:t>
            </a:r>
            <a:endParaRPr lang="en-US" sz="24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514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Management- would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	increase prednisolone dose and start </a:t>
            </a:r>
            <a:r>
              <a:rPr lang="en-US" dirty="0" err="1" smtClean="0"/>
              <a:t>aciclovir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	treat with topical corticosteroids and start </a:t>
            </a:r>
            <a:r>
              <a:rPr lang="en-US" dirty="0" err="1" smtClean="0"/>
              <a:t>aciclovir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	increase prednisolone dose in conjunction with 	topical corticosteroids</a:t>
            </a:r>
          </a:p>
          <a:p>
            <a:endParaRPr lang="en-US" dirty="0" smtClean="0"/>
          </a:p>
          <a:p>
            <a:r>
              <a:rPr lang="en-US" dirty="0" smtClean="0"/>
              <a:t>D	</a:t>
            </a:r>
            <a:r>
              <a:rPr lang="en-US" dirty="0"/>
              <a:t>increase prednisolone </a:t>
            </a:r>
            <a:r>
              <a:rPr lang="en-US" dirty="0" smtClean="0"/>
              <a:t>dose, add </a:t>
            </a:r>
            <a:r>
              <a:rPr lang="en-US" dirty="0"/>
              <a:t>topical 	</a:t>
            </a:r>
            <a:r>
              <a:rPr lang="en-US" dirty="0" smtClean="0"/>
              <a:t>corticosteroids and start </a:t>
            </a:r>
            <a:r>
              <a:rPr lang="en-US" dirty="0" err="1" smtClean="0"/>
              <a:t>aciclovir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06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496" r="7250"/>
          <a:stretch/>
        </p:blipFill>
        <p:spPr>
          <a:xfrm>
            <a:off x="457200" y="1412041"/>
            <a:ext cx="4076194" cy="4876800"/>
          </a:xfrm>
        </p:spPr>
      </p:pic>
      <p:sp>
        <p:nvSpPr>
          <p:cNvPr id="5" name="TextBox 4"/>
          <p:cNvSpPr txBox="1"/>
          <p:nvPr/>
        </p:nvSpPr>
        <p:spPr>
          <a:xfrm>
            <a:off x="4533394" y="1415090"/>
            <a:ext cx="41534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62 year old man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err="1" smtClean="0"/>
              <a:t>Erythrodermic</a:t>
            </a:r>
            <a:r>
              <a:rPr lang="en-US" sz="2400" dirty="0" smtClean="0"/>
              <a:t> psoriasis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Recently started on </a:t>
            </a:r>
            <a:r>
              <a:rPr lang="en-US" sz="2400" dirty="0" err="1" smtClean="0"/>
              <a:t>ciclosporin</a:t>
            </a:r>
            <a:r>
              <a:rPr lang="en-US" sz="2400" dirty="0" smtClean="0"/>
              <a:t> for emergency treatment of </a:t>
            </a:r>
            <a:r>
              <a:rPr lang="en-US" sz="2400" dirty="0" err="1" smtClean="0"/>
              <a:t>erythroderma</a:t>
            </a:r>
            <a:endParaRPr lang="en-US" sz="2400" dirty="0" smtClean="0"/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PMH hypertension</a:t>
            </a:r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DH </a:t>
            </a:r>
            <a:r>
              <a:rPr lang="en-US" sz="2400" dirty="0" err="1" smtClean="0"/>
              <a:t>Bisoprolol</a:t>
            </a:r>
            <a:r>
              <a:rPr lang="en-US" sz="2400" dirty="0" smtClean="0"/>
              <a:t>, Simvastatin</a:t>
            </a:r>
          </a:p>
          <a:p>
            <a:endParaRPr lang="en-US" sz="2400" dirty="0"/>
          </a:p>
          <a:p>
            <a:r>
              <a:rPr lang="en-US" sz="2400" dirty="0" smtClean="0"/>
              <a:t>Presents to A+E 2 days later with fever, nausea, vomiting, confusion, aches and pains.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9636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What </a:t>
            </a:r>
            <a:r>
              <a:rPr lang="en-US" dirty="0" err="1" smtClean="0"/>
              <a:t>triggerred</a:t>
            </a:r>
            <a:r>
              <a:rPr lang="en-US" dirty="0" smtClean="0"/>
              <a:t> this?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the prognosis?</a:t>
            </a:r>
          </a:p>
        </p:txBody>
      </p:sp>
    </p:spTree>
    <p:extLst>
      <p:ext uri="{BB962C8B-B14F-4D97-AF65-F5344CB8AC3E}">
        <p14:creationId xmlns:p14="http://schemas.microsoft.com/office/powerpoint/2010/main" val="4075814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0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Shared care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They are a compromise between multiple people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The drug may not be on your records until the shared care guideline is sent to you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No drug recording is possible before this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/>
              <a:t>Record the drug even if you are not prescribing it</a:t>
            </a:r>
          </a:p>
          <a:p>
            <a:pPr marL="0" indent="0">
              <a:buClr>
                <a:srgbClr val="FF6600"/>
              </a:buClr>
              <a:buNone/>
            </a:pPr>
            <a:endParaRPr lang="en-US" dirty="0" smtClean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79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 rotWithShape="1">
          <a:blip r:embed="rId2"/>
          <a:srcRect l="15782" t="39718" r="10112" b="27146"/>
          <a:stretch/>
        </p:blipFill>
        <p:spPr>
          <a:xfrm>
            <a:off x="0" y="314447"/>
            <a:ext cx="6098613" cy="487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27844" y="956474"/>
            <a:ext cx="23673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Widespread rash all over</a:t>
            </a:r>
          </a:p>
          <a:p>
            <a:pPr marL="342900" indent="-342900">
              <a:buFont typeface="Wingdings" charset="2"/>
              <a:buChar char="§"/>
            </a:pPr>
            <a:endParaRPr lang="en-US" sz="2400" dirty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What is the diagnosis?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6777" y="5191247"/>
            <a:ext cx="8638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28 year old man</a:t>
            </a:r>
          </a:p>
          <a:p>
            <a:r>
              <a:rPr lang="en-US" sz="2400" dirty="0"/>
              <a:t>PMH poorly controlled eczema requiring repeated prednisolone</a:t>
            </a:r>
          </a:p>
          <a:p>
            <a:r>
              <a:rPr lang="en-US" sz="2400" dirty="0"/>
              <a:t>Recently started on azathioprine as a steroid sparing agent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7844" y="458210"/>
            <a:ext cx="2100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6600"/>
                </a:solidFill>
              </a:rPr>
              <a:t>Case 1</a:t>
            </a:r>
            <a:endParaRPr lang="en-US" sz="24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42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Management- would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	increase prednisolone dose and start </a:t>
            </a:r>
            <a:r>
              <a:rPr lang="en-US" dirty="0" err="1" smtClean="0"/>
              <a:t>aciclovir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	treat with topical corticosteroids and start </a:t>
            </a:r>
            <a:r>
              <a:rPr lang="en-US" dirty="0" err="1" smtClean="0"/>
              <a:t>aciclovir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	increase prednisolone dose in conjunction with 	topical corticosteroids</a:t>
            </a:r>
          </a:p>
          <a:p>
            <a:endParaRPr lang="en-US" dirty="0" smtClean="0"/>
          </a:p>
          <a:p>
            <a:r>
              <a:rPr lang="en-US" dirty="0" smtClean="0"/>
              <a:t>D	</a:t>
            </a:r>
            <a:r>
              <a:rPr lang="en-US" dirty="0"/>
              <a:t>increase prednisolone </a:t>
            </a:r>
            <a:r>
              <a:rPr lang="en-US" dirty="0" smtClean="0"/>
              <a:t>dose, add </a:t>
            </a:r>
            <a:r>
              <a:rPr lang="en-US" dirty="0"/>
              <a:t>topical 	</a:t>
            </a:r>
            <a:r>
              <a:rPr lang="en-US" dirty="0" smtClean="0"/>
              <a:t>corticosteroids and start </a:t>
            </a:r>
            <a:r>
              <a:rPr lang="en-US" dirty="0" err="1" smtClean="0"/>
              <a:t>aciclovir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175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496" r="7250"/>
          <a:stretch/>
        </p:blipFill>
        <p:spPr>
          <a:xfrm>
            <a:off x="457200" y="1412041"/>
            <a:ext cx="4076194" cy="4876800"/>
          </a:xfrm>
        </p:spPr>
      </p:pic>
      <p:sp>
        <p:nvSpPr>
          <p:cNvPr id="5" name="TextBox 4"/>
          <p:cNvSpPr txBox="1"/>
          <p:nvPr/>
        </p:nvSpPr>
        <p:spPr>
          <a:xfrm>
            <a:off x="4533394" y="1415090"/>
            <a:ext cx="41534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62 year old man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err="1" smtClean="0"/>
              <a:t>Erythrodermic</a:t>
            </a:r>
            <a:r>
              <a:rPr lang="en-US" sz="2400" dirty="0" smtClean="0"/>
              <a:t> psoriasis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Recently started on </a:t>
            </a:r>
            <a:r>
              <a:rPr lang="en-US" sz="2400" dirty="0" err="1" smtClean="0"/>
              <a:t>ciclosporin</a:t>
            </a:r>
            <a:r>
              <a:rPr lang="en-US" sz="2400" dirty="0" smtClean="0"/>
              <a:t> for emergency treatment of </a:t>
            </a:r>
            <a:r>
              <a:rPr lang="en-US" sz="2400" dirty="0" err="1" smtClean="0"/>
              <a:t>erythroderma</a:t>
            </a:r>
            <a:endParaRPr lang="en-US" sz="2400" dirty="0" smtClean="0"/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PMH hypertension</a:t>
            </a:r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DH </a:t>
            </a:r>
            <a:r>
              <a:rPr lang="en-US" sz="2400" dirty="0" err="1" smtClean="0"/>
              <a:t>Bisoprolol</a:t>
            </a:r>
            <a:r>
              <a:rPr lang="en-US" sz="2400" dirty="0" smtClean="0"/>
              <a:t>, Simvastatin</a:t>
            </a:r>
          </a:p>
          <a:p>
            <a:endParaRPr lang="en-US" sz="2400" dirty="0"/>
          </a:p>
          <a:p>
            <a:r>
              <a:rPr lang="en-US" sz="2400" dirty="0" smtClean="0"/>
              <a:t>Presents to A+E 2 days later with fever, nausea, vomiting, confusion, aches and pains.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2331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What </a:t>
            </a:r>
            <a:r>
              <a:rPr lang="en-US" dirty="0" err="1" smtClean="0"/>
              <a:t>triggerred</a:t>
            </a:r>
            <a:r>
              <a:rPr lang="en-US" dirty="0" smtClean="0"/>
              <a:t> this?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the prognosis?</a:t>
            </a:r>
          </a:p>
        </p:txBody>
      </p:sp>
    </p:spTree>
    <p:extLst>
      <p:ext uri="{BB962C8B-B14F-4D97-AF65-F5344CB8AC3E}">
        <p14:creationId xmlns:p14="http://schemas.microsoft.com/office/powerpoint/2010/main" val="2806802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Problems with not recording </a:t>
            </a:r>
            <a:r>
              <a:rPr lang="en-US" dirty="0" err="1" smtClean="0"/>
              <a:t>immuno</a:t>
            </a:r>
            <a:r>
              <a:rPr lang="en-US" dirty="0" smtClean="0"/>
              <a:t>-modulators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 smtClean="0"/>
              <a:t>Common to MTX, </a:t>
            </a:r>
            <a:r>
              <a:rPr lang="en-US" sz="2400" dirty="0" err="1" smtClean="0"/>
              <a:t>ciclosporin</a:t>
            </a:r>
            <a:r>
              <a:rPr lang="en-US" sz="2400" dirty="0" smtClean="0"/>
              <a:t>, MMF and AZT: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endParaRPr lang="en-US" sz="2400" dirty="0"/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 smtClean="0"/>
              <a:t>Immunosuppression risks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 smtClean="0"/>
              <a:t>Lack </a:t>
            </a:r>
            <a:r>
              <a:rPr lang="en-US" sz="2400" dirty="0"/>
              <a:t>of flagged interactions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/>
              <a:t>Problem especially in the elderly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/>
              <a:t>Vaccine issues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/>
              <a:t>Cancer screening issues</a:t>
            </a:r>
          </a:p>
          <a:p>
            <a:pPr lvl="1">
              <a:buClr>
                <a:srgbClr val="FF6600"/>
              </a:buClr>
              <a:buFont typeface="Wingdings" charset="2"/>
              <a:buChar char="u"/>
            </a:pPr>
            <a:r>
              <a:rPr lang="en-US" sz="2400" dirty="0"/>
              <a:t>Contraceptive advice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9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Vaccines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FF6600"/>
              </a:buClr>
              <a:buNone/>
            </a:pPr>
            <a:endParaRPr lang="en-US" dirty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Aim to give vaccines before the drug is initiated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r>
              <a:rPr lang="en-US" dirty="0" smtClean="0"/>
              <a:t>While taking the systemic, avoid live vaccines</a:t>
            </a:r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/>
          </a:p>
          <a:p>
            <a:pPr>
              <a:buClr>
                <a:srgbClr val="FF6600"/>
              </a:buClr>
              <a:buFont typeface="Wingdings" charset="2"/>
              <a:buChar char="u"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385905"/>
              </p:ext>
            </p:extLst>
          </p:nvPr>
        </p:nvGraphicFramePr>
        <p:xfrm>
          <a:off x="2825246" y="3388348"/>
          <a:ext cx="3492854" cy="29667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4928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Live attenuated vaccines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Intranasal</a:t>
                      </a:r>
                      <a:r>
                        <a:rPr lang="en-US" baseline="0" dirty="0" smtClean="0"/>
                        <a:t> flu vaccine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Varicalla</a:t>
                      </a:r>
                      <a:r>
                        <a:rPr lang="en-US" dirty="0" smtClean="0"/>
                        <a:t> zoster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Yellow fever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MMR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Oral polio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Oral typhoid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634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123</TotalTime>
  <Words>728</Words>
  <Application>Microsoft Macintosh PowerPoint</Application>
  <PresentationFormat>On-screen Show (4:3)</PresentationFormat>
  <Paragraphs>229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Clarity</vt:lpstr>
      <vt:lpstr>Essential Dermatology for GPs</vt:lpstr>
      <vt:lpstr>Aims</vt:lpstr>
      <vt:lpstr>Shared care pitfalls</vt:lpstr>
      <vt:lpstr>PowerPoint Presentation</vt:lpstr>
      <vt:lpstr>Management- would you</vt:lpstr>
      <vt:lpstr>Case 2</vt:lpstr>
      <vt:lpstr>Diagnosis?</vt:lpstr>
      <vt:lpstr>Problems with not recording immuno-modulators</vt:lpstr>
      <vt:lpstr>Vaccines</vt:lpstr>
      <vt:lpstr>Methotrexate</vt:lpstr>
      <vt:lpstr>Special points: liver fibrosis and low GFR</vt:lpstr>
      <vt:lpstr>Important drug interactions</vt:lpstr>
      <vt:lpstr>Ciclosporin</vt:lpstr>
      <vt:lpstr>Drug interactions</vt:lpstr>
      <vt:lpstr> CYP450 inhibitors (inc ciclosporin levels)</vt:lpstr>
      <vt:lpstr>Side effects and when to stop</vt:lpstr>
      <vt:lpstr>Mycophenolate Mofetil (MMF)</vt:lpstr>
      <vt:lpstr>Important drug interactions</vt:lpstr>
      <vt:lpstr>Azathioprine</vt:lpstr>
      <vt:lpstr>Important drug interactions</vt:lpstr>
      <vt:lpstr>Shared care pitfalls</vt:lpstr>
      <vt:lpstr>PowerPoint Presentation</vt:lpstr>
      <vt:lpstr>Management- would you</vt:lpstr>
      <vt:lpstr>Case 2</vt:lpstr>
      <vt:lpstr>Diagnosis?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Dermatology for GPs</dc:title>
  <dc:creator>Anna</dc:creator>
  <cp:lastModifiedBy>Anna</cp:lastModifiedBy>
  <cp:revision>11</cp:revision>
  <dcterms:created xsi:type="dcterms:W3CDTF">2019-05-12T20:42:13Z</dcterms:created>
  <dcterms:modified xsi:type="dcterms:W3CDTF">2019-05-13T20:41:09Z</dcterms:modified>
</cp:coreProperties>
</file>